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5" r:id="rId3"/>
    <p:sldId id="257" r:id="rId4"/>
    <p:sldId id="286" r:id="rId5"/>
    <p:sldId id="287" r:id="rId6"/>
    <p:sldId id="284" r:id="rId7"/>
    <p:sldId id="265" r:id="rId8"/>
    <p:sldId id="274" r:id="rId9"/>
    <p:sldId id="266" r:id="rId10"/>
    <p:sldId id="267" r:id="rId11"/>
    <p:sldId id="291" r:id="rId12"/>
    <p:sldId id="268" r:id="rId13"/>
    <p:sldId id="292" r:id="rId14"/>
    <p:sldId id="269" r:id="rId15"/>
    <p:sldId id="270" r:id="rId16"/>
    <p:sldId id="283" r:id="rId17"/>
    <p:sldId id="271" r:id="rId18"/>
    <p:sldId id="272" r:id="rId19"/>
    <p:sldId id="275" r:id="rId20"/>
    <p:sldId id="276" r:id="rId21"/>
    <p:sldId id="279" r:id="rId22"/>
    <p:sldId id="280" r:id="rId23"/>
    <p:sldId id="288" r:id="rId24"/>
    <p:sldId id="277" r:id="rId25"/>
    <p:sldId id="278" r:id="rId26"/>
    <p:sldId id="281" r:id="rId27"/>
    <p:sldId id="293" r:id="rId28"/>
    <p:sldId id="282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13" autoAdjust="0"/>
    <p:restoredTop sz="90929"/>
  </p:normalViewPr>
  <p:slideViewPr>
    <p:cSldViewPr>
      <p:cViewPr varScale="1">
        <p:scale>
          <a:sx n="85" d="100"/>
          <a:sy n="85" d="100"/>
        </p:scale>
        <p:origin x="84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50E8910-D94F-4F15-A882-812D1F1330F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29888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8613A7-DF41-401A-99F6-1A8169C3BF6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26512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C961D60-21B0-4951-B7B4-52605463044E}" type="slidenum">
              <a:rPr lang="de-DE" altLang="de-DE" sz="1200">
                <a:latin typeface="Arial" panose="020B0604020202020204" pitchFamily="34" charset="0"/>
              </a:rPr>
              <a:pPr/>
              <a:t>1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3378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75925FF-2D27-4316-B48F-DC2367004E6E}" type="slidenum">
              <a:rPr lang="de-DE" altLang="de-DE" sz="1200">
                <a:latin typeface="Arial" panose="020B0604020202020204" pitchFamily="34" charset="0"/>
              </a:rPr>
              <a:pPr/>
              <a:t>10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222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30EC2CC-D2E7-4C57-B294-B45EEEDD6DEC}" type="slidenum">
              <a:rPr lang="de-DE" altLang="de-DE" sz="1200">
                <a:latin typeface="Arial" panose="020B0604020202020204" pitchFamily="34" charset="0"/>
              </a:rPr>
              <a:pPr/>
              <a:t>11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5706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2FD8371-7257-4DB4-BA02-D3248624B586}" type="slidenum">
              <a:rPr lang="de-DE" altLang="de-DE" sz="1200">
                <a:latin typeface="Arial" panose="020B0604020202020204" pitchFamily="34" charset="0"/>
              </a:rPr>
              <a:pPr/>
              <a:t>12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9238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C5129A6-4DE0-4F64-BD01-821FC327D741}" type="slidenum">
              <a:rPr lang="de-DE" altLang="de-DE" sz="1200">
                <a:latin typeface="Arial" panose="020B0604020202020204" pitchFamily="34" charset="0"/>
              </a:rPr>
              <a:pPr/>
              <a:t>13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7914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8040505-7AD5-4C54-AF15-4DF805A54167}" type="slidenum">
              <a:rPr lang="de-DE" altLang="de-DE" sz="1200">
                <a:latin typeface="Arial" panose="020B0604020202020204" pitchFamily="34" charset="0"/>
              </a:rPr>
              <a:pPr/>
              <a:t>14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8034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33269E1-5168-473D-B5C0-2913166BADB5}" type="slidenum">
              <a:rPr lang="de-DE" altLang="de-DE" sz="1200">
                <a:latin typeface="Arial" panose="020B0604020202020204" pitchFamily="34" charset="0"/>
              </a:rPr>
              <a:pPr/>
              <a:t>15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9999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F76755-AC3C-4DA2-970C-A1C91CBF139F}" type="slidenum">
              <a:rPr lang="de-DE" altLang="de-DE" sz="1200">
                <a:latin typeface="Arial" panose="020B0604020202020204" pitchFamily="34" charset="0"/>
              </a:rPr>
              <a:pPr/>
              <a:t>16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1681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6BC79A4-C44E-40B0-A836-F88EA1760124}" type="slidenum">
              <a:rPr lang="de-DE" altLang="de-DE" sz="1200">
                <a:latin typeface="Arial" panose="020B0604020202020204" pitchFamily="34" charset="0"/>
              </a:rPr>
              <a:pPr/>
              <a:t>17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0032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BAF75CE-FCCE-4DE0-AFAC-9D158BF6CD56}" type="slidenum">
              <a:rPr lang="de-DE" altLang="de-DE" sz="1200">
                <a:latin typeface="Arial" panose="020B0604020202020204" pitchFamily="34" charset="0"/>
              </a:rPr>
              <a:pPr/>
              <a:t>18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8987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8A994CA-F749-4C49-ABC8-E17D146654CA}" type="slidenum">
              <a:rPr lang="de-DE" altLang="de-DE" sz="1200">
                <a:latin typeface="Arial" panose="020B0604020202020204" pitchFamily="34" charset="0"/>
              </a:rPr>
              <a:pPr/>
              <a:t>19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8152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ED3D539-C76C-4D97-8EBD-F37609DCAC95}" type="slidenum">
              <a:rPr lang="de-DE" altLang="de-DE" sz="1200">
                <a:latin typeface="Arial" panose="020B0604020202020204" pitchFamily="34" charset="0"/>
              </a:rPr>
              <a:pPr/>
              <a:t>2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7033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34F48DF-9908-44ED-A560-ABE19EDDAA1F}" type="slidenum">
              <a:rPr lang="de-DE" altLang="de-DE" sz="1200">
                <a:latin typeface="Arial" panose="020B0604020202020204" pitchFamily="34" charset="0"/>
              </a:rPr>
              <a:pPr/>
              <a:t>20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59467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4D500AF-590F-4F6D-9B76-A0951B6DEBC8}" type="slidenum">
              <a:rPr lang="de-DE" altLang="de-DE" sz="1200">
                <a:latin typeface="Arial" panose="020B0604020202020204" pitchFamily="34" charset="0"/>
              </a:rPr>
              <a:pPr/>
              <a:t>21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2956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06413FD-A588-4E11-9ABA-CC18DAC08847}" type="slidenum">
              <a:rPr lang="de-DE" altLang="de-DE" sz="1200">
                <a:latin typeface="Arial" panose="020B0604020202020204" pitchFamily="34" charset="0"/>
              </a:rPr>
              <a:pPr/>
              <a:t>22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1255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442D291-AC81-404E-9DB9-EB74DD7E523F}" type="slidenum">
              <a:rPr lang="de-DE" altLang="de-DE" sz="1200">
                <a:latin typeface="Arial" panose="020B0604020202020204" pitchFamily="34" charset="0"/>
              </a:rPr>
              <a:pPr/>
              <a:t>23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4952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06C0E0B-5C79-403E-B185-59974CF6B17C}" type="slidenum">
              <a:rPr lang="de-DE" altLang="de-DE" sz="1200">
                <a:latin typeface="Arial" panose="020B0604020202020204" pitchFamily="34" charset="0"/>
              </a:rPr>
              <a:pPr/>
              <a:t>24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74213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25AA5E3-D43C-4EA3-97D3-15FDE4DA9FD8}" type="slidenum">
              <a:rPr lang="de-DE" altLang="de-DE" sz="1200">
                <a:latin typeface="Arial" panose="020B0604020202020204" pitchFamily="34" charset="0"/>
              </a:rPr>
              <a:pPr/>
              <a:t>25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6914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8CCE4AD-52C9-4831-8A6D-BEDD1FD3F430}" type="slidenum">
              <a:rPr lang="de-DE" altLang="de-DE" sz="1200">
                <a:latin typeface="Arial" panose="020B0604020202020204" pitchFamily="34" charset="0"/>
              </a:rPr>
              <a:pPr/>
              <a:t>26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80482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2F25760-1965-43A9-BDC4-A43929726E3B}" type="slidenum">
              <a:rPr lang="de-DE" altLang="de-DE" sz="1200">
                <a:latin typeface="Arial" panose="020B0604020202020204" pitchFamily="34" charset="0"/>
              </a:rPr>
              <a:pPr/>
              <a:t>28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209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F18377B-5B22-47D1-B492-5F56B0F5A200}" type="slidenum">
              <a:rPr lang="de-DE" altLang="de-DE" sz="1200">
                <a:latin typeface="Arial" panose="020B0604020202020204" pitchFamily="34" charset="0"/>
              </a:rPr>
              <a:pPr/>
              <a:t>3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870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9EAE32C-E790-43B2-84A9-09936DC1ABD6}" type="slidenum">
              <a:rPr lang="de-DE" altLang="de-DE" sz="1200">
                <a:latin typeface="Arial" panose="020B0604020202020204" pitchFamily="34" charset="0"/>
              </a:rPr>
              <a:pPr/>
              <a:t>4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5278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E32473B-8ED3-490A-B522-C32596DA3143}" type="slidenum">
              <a:rPr lang="de-DE" altLang="de-DE" sz="1200">
                <a:latin typeface="Arial" panose="020B0604020202020204" pitchFamily="34" charset="0"/>
              </a:rPr>
              <a:pPr/>
              <a:t>5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881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24E2056-15C1-4225-ADF4-B2DA9FD30A38}" type="slidenum">
              <a:rPr lang="de-DE" altLang="de-DE" sz="1200">
                <a:latin typeface="Arial" panose="020B0604020202020204" pitchFamily="34" charset="0"/>
              </a:rPr>
              <a:pPr/>
              <a:t>6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57555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C37E64D-D716-4F54-89C2-719E226B8B54}" type="slidenum">
              <a:rPr lang="de-DE" altLang="de-DE" sz="1200">
                <a:latin typeface="Arial" panose="020B0604020202020204" pitchFamily="34" charset="0"/>
              </a:rPr>
              <a:pPr/>
              <a:t>7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63239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480019C-1281-4C7F-AB00-6A66873DBACA}" type="slidenum">
              <a:rPr lang="de-DE" altLang="de-DE" sz="1200">
                <a:latin typeface="Arial" panose="020B0604020202020204" pitchFamily="34" charset="0"/>
              </a:rPr>
              <a:pPr/>
              <a:t>8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2107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5DDEB4E-776A-4B58-8F69-FDA54BF3BD09}" type="slidenum">
              <a:rPr lang="de-DE" altLang="de-DE" sz="1200">
                <a:latin typeface="Arial" panose="020B0604020202020204" pitchFamily="34" charset="0"/>
              </a:rPr>
              <a:pPr/>
              <a:t>9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106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Klicken Sie, um das Titelformat zu bearbeiten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de-DE" altLang="de-DE" noProof="0"/>
              <a:t>Klicken Sie, um das Format des Untertitelmasters zu bearbeiten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C5EFE15-4D47-42EE-A91A-FA29428761C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226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E434-FC94-4921-A8F5-E72D1828E20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5502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1BB20-F6BE-4398-A99E-F23C8198E23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2660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Onlinebild-Platzhalt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6D879-81FD-441F-A6AD-8AB1AF1E717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8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C7C5B-7035-4570-8640-248FFA14549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8969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515D8-4497-4C5C-87DD-616C03A5C0B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940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323C6-673F-4B91-8AB0-E6818659F55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870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F020B-978B-47E3-A791-BA4A2BE491B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152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41E1E-56D4-4F6B-AC58-2E26F106080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677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3CE3E-C817-425B-86D2-98A2512EC87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407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1507-F3A5-41EC-B379-9758BFB5367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178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300D4-3868-4A0D-BF7E-876AC293D99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456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de-DE" altLang="de-DE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de-DE" altLang="de-DE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de-DE" altLang="de-DE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de-DE" altLang="de-DE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de-DE" alt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de-DE" altLang="de-DE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de-DE" altLang="de-DE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980BBF0-B94D-41F8-96B0-D73ADD4B83C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381000"/>
            <a:ext cx="7488237" cy="990600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Start: Ellernbende</a:t>
            </a:r>
          </a:p>
        </p:txBody>
      </p:sp>
      <p:pic>
        <p:nvPicPr>
          <p:cNvPr id="5123" name="Picture 3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304800" y="3200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153988" y="2860675"/>
            <a:ext cx="5149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2.  Über die linke Schulter umsehen</a:t>
            </a:r>
          </a:p>
        </p:txBody>
      </p:sp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147638" y="5568950"/>
            <a:ext cx="58753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7.  Wenn frei ist, Handzeichen links geben</a:t>
            </a: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147638" y="4640263"/>
            <a:ext cx="571976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5. Wenn frei ist, vom Gehweg aufsteigen</a:t>
            </a: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147638" y="6045200"/>
            <a:ext cx="38052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8.  Mit beiden Händen am </a:t>
            </a:r>
          </a:p>
          <a:p>
            <a:pPr eaLnBrk="1" hangingPunct="1"/>
            <a:r>
              <a:rPr lang="de-DE" altLang="de-DE"/>
              <a:t>Lenker sicher anfahren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53988" y="2030413"/>
            <a:ext cx="5554662" cy="830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  <a:defRPr/>
            </a:pPr>
            <a:r>
              <a:rPr lang="de-DE" altLang="de-DE" dirty="0">
                <a:latin typeface="Tahoma" panose="020B0604030504040204" pitchFamily="34" charset="0"/>
              </a:rPr>
              <a:t>Das Fahrrad steht auf dem Gehweg </a:t>
            </a:r>
          </a:p>
          <a:p>
            <a:pPr marL="0" indent="0" eaLnBrk="1" hangingPunct="1">
              <a:defRPr/>
            </a:pPr>
            <a:r>
              <a:rPr lang="de-DE" altLang="de-DE" dirty="0">
                <a:latin typeface="Tahoma" panose="020B0604030504040204" pitchFamily="34" charset="0"/>
              </a:rPr>
              <a:t>und wir stehen rechts davon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47638" y="3363913"/>
            <a:ext cx="41338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3. Wenn frei ist, das Fahrrad </a:t>
            </a:r>
          </a:p>
          <a:p>
            <a:pPr eaLnBrk="1" hangingPunct="1"/>
            <a:r>
              <a:rPr lang="de-DE" altLang="de-DE"/>
              <a:t>auf die Straße stellen 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47638" y="4191000"/>
            <a:ext cx="57197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4. 2. Umsehen über die linke Schulter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47638" y="5105400"/>
            <a:ext cx="57197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6.  3. Umsehen über die linke Schulter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utoUpdateAnimBg="0"/>
      <p:bldP spid="95240" grpId="0" animBg="1" autoUpdateAnimBg="0"/>
      <p:bldP spid="95245" grpId="0" animBg="1" autoUpdateAnimBg="0"/>
      <p:bldP spid="95246" grpId="0" animBg="1" autoUpdateAnimBg="0"/>
      <p:bldP spid="95248" grpId="0" autoUpdateAnimBg="0"/>
      <p:bldP spid="11" grpId="0" animBg="1" autoUpdateAnimBg="0"/>
      <p:bldP spid="12" grpId="0" autoUpdateAnimBg="0"/>
      <p:bldP spid="14" grpId="0" animBg="1" autoUpdateAnimBg="0"/>
      <p:bldP spid="15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381000"/>
            <a:ext cx="7488237" cy="990600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Fürstenbergstr. - rechts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04800" y="3200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3556" name="Picture 11" descr="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984375"/>
            <a:ext cx="609282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7566" name="Group 46"/>
          <p:cNvGraphicFramePr>
            <a:graphicFrameLocks noGrp="1"/>
          </p:cNvGraphicFramePr>
          <p:nvPr/>
        </p:nvGraphicFramePr>
        <p:xfrm>
          <a:off x="0" y="2133600"/>
          <a:ext cx="4267200" cy="457200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xmlns="" val="8532232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1.  Handzeichen rechts geben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8621677"/>
                  </a:ext>
                </a:extLst>
              </a:tr>
            </a:tbl>
          </a:graphicData>
        </a:graphic>
      </p:graphicFrame>
      <p:graphicFrame>
        <p:nvGraphicFramePr>
          <p:cNvPr id="107558" name="Group 38"/>
          <p:cNvGraphicFramePr>
            <a:graphicFrameLocks noGrp="1"/>
          </p:cNvGraphicFramePr>
          <p:nvPr/>
        </p:nvGraphicFramePr>
        <p:xfrm>
          <a:off x="0" y="2819400"/>
          <a:ext cx="3124200" cy="457200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xmlns="" val="2260093345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2.  Nach rechts sehen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5623156"/>
                  </a:ext>
                </a:extLst>
              </a:tr>
            </a:tbl>
          </a:graphicData>
        </a:graphic>
      </p:graphicFrame>
      <p:graphicFrame>
        <p:nvGraphicFramePr>
          <p:cNvPr id="107544" name="Group 24"/>
          <p:cNvGraphicFramePr>
            <a:graphicFrameLocks noGrp="1"/>
          </p:cNvGraphicFramePr>
          <p:nvPr/>
        </p:nvGraphicFramePr>
        <p:xfrm>
          <a:off x="0" y="3505200"/>
          <a:ext cx="2971800" cy="45720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xmlns="" val="201460385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3.  Nach links sehen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900759"/>
                  </a:ext>
                </a:extLst>
              </a:tr>
            </a:tbl>
          </a:graphicData>
        </a:graphic>
      </p:graphicFrame>
      <p:graphicFrame>
        <p:nvGraphicFramePr>
          <p:cNvPr id="107563" name="Group 43"/>
          <p:cNvGraphicFramePr>
            <a:graphicFrameLocks noGrp="1"/>
          </p:cNvGraphicFramePr>
          <p:nvPr/>
        </p:nvGraphicFramePr>
        <p:xfrm>
          <a:off x="0" y="4191000"/>
          <a:ext cx="2971800" cy="896034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xmlns="" val="3977588910"/>
                    </a:ext>
                  </a:extLst>
                </a:gridCol>
              </a:tblGrid>
              <a:tr h="89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4.  Im engen Bogen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   abbiegen</a:t>
                      </a:r>
                    </a:p>
                  </a:txBody>
                  <a:tcPr marT="45681" marB="4568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8827754"/>
                  </a:ext>
                </a:extLst>
              </a:tr>
            </a:tbl>
          </a:graphicData>
        </a:graphic>
      </p:graphicFrame>
      <p:sp>
        <p:nvSpPr>
          <p:cNvPr id="107564" name="Text Box 44"/>
          <p:cNvSpPr txBox="1">
            <a:spLocks noChangeArrowheads="1"/>
          </p:cNvSpPr>
          <p:nvPr/>
        </p:nvSpPr>
        <p:spPr bwMode="auto">
          <a:xfrm>
            <a:off x="0" y="5257800"/>
            <a:ext cx="3608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5.  Auf Fußgänger achten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7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7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utoUpdateAnimBg="0"/>
      <p:bldP spid="10756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953375" cy="1143000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Fürstenbergstr./Wimarusstr.</a:t>
            </a:r>
          </a:p>
        </p:txBody>
      </p:sp>
      <p:pic>
        <p:nvPicPr>
          <p:cNvPr id="25603" name="Onlinebild-Platzhalter 1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r="11234"/>
          <a:stretch>
            <a:fillRect/>
          </a:stretch>
        </p:blipFill>
        <p:spPr>
          <a:xfrm>
            <a:off x="3924300" y="2152650"/>
            <a:ext cx="4878388" cy="4076700"/>
          </a:xfrm>
        </p:spPr>
      </p:pic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211138" y="2506663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1.  Bremsbereit sein 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211138" y="3962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2.  Nach links sehen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utoUpdateAnimBg="0"/>
      <p:bldP spid="136197" grpId="0" autoUpdateAnimBg="0"/>
      <p:bldP spid="13619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381000"/>
            <a:ext cx="7488237" cy="990600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Fürstenbergstr. - Parken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0" y="3581400"/>
            <a:ext cx="383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3.  Gegenverkehr beachten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304800" y="3200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0" y="2133600"/>
            <a:ext cx="419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de-DE" altLang="de-DE"/>
              <a:t>Über die linke Schulter  </a:t>
            </a:r>
          </a:p>
          <a:p>
            <a:pPr eaLnBrk="1" hangingPunct="1"/>
            <a:r>
              <a:rPr lang="de-DE" altLang="de-DE"/>
              <a:t>     umsehen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0" y="3048000"/>
            <a:ext cx="408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2.  Handzeichen links geben</a:t>
            </a: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3400" y="4038600"/>
            <a:ext cx="3533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Vorsichtig an parkenden </a:t>
            </a:r>
          </a:p>
          <a:p>
            <a:pPr eaLnBrk="1" hangingPunct="1"/>
            <a:r>
              <a:rPr lang="de-DE" altLang="de-DE"/>
              <a:t>Autos vorbei fahren</a:t>
            </a:r>
          </a:p>
        </p:txBody>
      </p:sp>
      <p:sp>
        <p:nvSpPr>
          <p:cNvPr id="27656" name="Text Box 14"/>
          <p:cNvSpPr txBox="1">
            <a:spLocks noChangeArrowheads="1"/>
          </p:cNvSpPr>
          <p:nvPr/>
        </p:nvSpPr>
        <p:spPr bwMode="auto">
          <a:xfrm>
            <a:off x="327025" y="60118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pic>
        <p:nvPicPr>
          <p:cNvPr id="27657" name="Picture 17" descr="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0" y="4953000"/>
            <a:ext cx="447357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4"/>
            </a:pPr>
            <a:r>
              <a:rPr lang="de-DE" altLang="de-DE"/>
              <a:t>Handzeichen rechts geben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     und wieder an den rechten Fahrbahnrand fahren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utoUpdateAnimBg="0"/>
      <p:bldP spid="108548" grpId="0" autoUpdateAnimBg="0"/>
      <p:bldP spid="108550" grpId="0" autoUpdateAnimBg="0"/>
      <p:bldP spid="108551" grpId="0" autoUpdateAnimBg="0"/>
      <p:bldP spid="108557" grpId="0" autoUpdateAnimBg="0"/>
      <p:bldP spid="10856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93038" cy="1143000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Fürstenbergstr. / Pelzerweg</a:t>
            </a:r>
          </a:p>
        </p:txBody>
      </p:sp>
      <p:pic>
        <p:nvPicPr>
          <p:cNvPr id="29699" name="Onlinebild-Platzhalter 1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33"/>
          <a:stretch>
            <a:fillRect/>
          </a:stretch>
        </p:blipFill>
        <p:spPr>
          <a:xfrm>
            <a:off x="3981450" y="2060575"/>
            <a:ext cx="4878388" cy="4192588"/>
          </a:xfrm>
        </p:spPr>
      </p:pic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211138" y="30480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1. Bremsbereit sein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211138" y="4572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2.  Nach links sehen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utoUpdateAnimBg="0"/>
      <p:bldP spid="137221" grpId="0" autoUpdateAnimBg="0"/>
      <p:bldP spid="13722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381000"/>
            <a:ext cx="7488237" cy="990600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Hubert-Prott-Str.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304800" y="3200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31748" name="Picture 11" descr="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5891213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9621" name="Group 53"/>
          <p:cNvGraphicFramePr>
            <a:graphicFrameLocks noGrp="1"/>
          </p:cNvGraphicFramePr>
          <p:nvPr/>
        </p:nvGraphicFramePr>
        <p:xfrm>
          <a:off x="76200" y="2133600"/>
          <a:ext cx="4114800" cy="4572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695531027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1. Handzeichen rechts geben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5285971"/>
                  </a:ext>
                </a:extLst>
              </a:tr>
            </a:tbl>
          </a:graphicData>
        </a:graphic>
      </p:graphicFrame>
      <p:graphicFrame>
        <p:nvGraphicFramePr>
          <p:cNvPr id="109593" name="Group 25"/>
          <p:cNvGraphicFramePr>
            <a:graphicFrameLocks noGrp="1"/>
          </p:cNvGraphicFramePr>
          <p:nvPr/>
        </p:nvGraphicFramePr>
        <p:xfrm>
          <a:off x="76200" y="2667000"/>
          <a:ext cx="2895600" cy="45720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4278758149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2. Ampel beachten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467610"/>
                  </a:ext>
                </a:extLst>
              </a:tr>
            </a:tbl>
          </a:graphicData>
        </a:graphic>
      </p:graphicFrame>
      <p:graphicFrame>
        <p:nvGraphicFramePr>
          <p:cNvPr id="109627" name="Group 59"/>
          <p:cNvGraphicFramePr>
            <a:graphicFrameLocks noGrp="1"/>
          </p:cNvGraphicFramePr>
          <p:nvPr/>
        </p:nvGraphicFramePr>
        <p:xfrm>
          <a:off x="0" y="5029200"/>
          <a:ext cx="4114800" cy="896034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3802306799"/>
                    </a:ext>
                  </a:extLst>
                </a:gridCol>
              </a:tblGrid>
              <a:tr h="89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3. Im engen Bogen abbiegen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  auf den Radweg</a:t>
                      </a:r>
                    </a:p>
                  </a:txBody>
                  <a:tcPr marT="45681" marB="4568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5506946"/>
                  </a:ext>
                </a:extLst>
              </a:tr>
            </a:tbl>
          </a:graphicData>
        </a:graphic>
      </p:graphicFrame>
      <p:graphicFrame>
        <p:nvGraphicFramePr>
          <p:cNvPr id="109630" name="Group 62"/>
          <p:cNvGraphicFramePr>
            <a:graphicFrameLocks noGrp="1"/>
          </p:cNvGraphicFramePr>
          <p:nvPr/>
        </p:nvGraphicFramePr>
        <p:xfrm>
          <a:off x="0" y="6096000"/>
          <a:ext cx="3581400" cy="457200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xmlns="" val="206916447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4. Auf Fußgänger achten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9347395"/>
                  </a:ext>
                </a:extLst>
              </a:tr>
            </a:tbl>
          </a:graphicData>
        </a:graphic>
      </p:graphicFrame>
      <p:graphicFrame>
        <p:nvGraphicFramePr>
          <p:cNvPr id="109606" name="Group 38"/>
          <p:cNvGraphicFramePr>
            <a:graphicFrameLocks noGrp="1"/>
          </p:cNvGraphicFramePr>
          <p:nvPr/>
        </p:nvGraphicFramePr>
        <p:xfrm>
          <a:off x="533400" y="3200400"/>
          <a:ext cx="1524000" cy="4572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3013631032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Bei </a:t>
                      </a: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anose="020B0604030504040204" pitchFamily="34" charset="0"/>
                        </a:rPr>
                        <a:t>ROT</a:t>
                      </a: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4245981"/>
                  </a:ext>
                </a:extLst>
              </a:tr>
            </a:tbl>
          </a:graphicData>
        </a:graphic>
      </p:graphicFrame>
      <p:sp>
        <p:nvSpPr>
          <p:cNvPr id="109612" name="Text Box 44"/>
          <p:cNvSpPr txBox="1">
            <a:spLocks noChangeArrowheads="1"/>
          </p:cNvSpPr>
          <p:nvPr/>
        </p:nvSpPr>
        <p:spPr bwMode="auto">
          <a:xfrm>
            <a:off x="654050" y="3657600"/>
            <a:ext cx="201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a n h a l t e n</a:t>
            </a:r>
          </a:p>
        </p:txBody>
      </p:sp>
      <p:sp>
        <p:nvSpPr>
          <p:cNvPr id="109613" name="Text Box 45"/>
          <p:cNvSpPr txBox="1">
            <a:spLocks noChangeArrowheads="1"/>
          </p:cNvSpPr>
          <p:nvPr/>
        </p:nvSpPr>
        <p:spPr bwMode="auto">
          <a:xfrm>
            <a:off x="541338" y="4343400"/>
            <a:ext cx="1592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Bei </a:t>
            </a:r>
            <a:r>
              <a:rPr lang="de-DE" altLang="de-DE">
                <a:solidFill>
                  <a:schemeClr val="accent1"/>
                </a:solidFill>
              </a:rPr>
              <a:t>GRÜN</a:t>
            </a:r>
            <a:r>
              <a:rPr lang="de-DE" altLang="de-DE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9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utoUpdateAnimBg="0"/>
      <p:bldP spid="109612" grpId="0" autoUpdateAnimBg="0"/>
      <p:bldP spid="1096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381000"/>
            <a:ext cx="7488237" cy="990600"/>
          </a:xfrm>
        </p:spPr>
        <p:txBody>
          <a:bodyPr/>
          <a:lstStyle/>
          <a:p>
            <a:pPr eaLnBrk="1" hangingPunct="1"/>
            <a:r>
              <a:rPr lang="de-DE" altLang="de-DE" sz="4300">
                <a:latin typeface="Comic Sans MS" panose="030F0702030302020204" pitchFamily="66" charset="0"/>
              </a:rPr>
              <a:t>Hubert-Prott-Str. - Radweg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638175" y="2895600"/>
            <a:ext cx="294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Fußgänger beachten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304800" y="3200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33797" name="Picture 11" descr="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  <p:bldP spid="11059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50963" y="381000"/>
            <a:ext cx="7488237" cy="990600"/>
          </a:xfrm>
        </p:spPr>
        <p:txBody>
          <a:bodyPr/>
          <a:lstStyle/>
          <a:p>
            <a:pPr eaLnBrk="1" hangingPunct="1"/>
            <a:r>
              <a:rPr lang="de-DE" altLang="de-DE" sz="4300">
                <a:latin typeface="Comic Sans MS" panose="030F0702030302020204" pitchFamily="66" charset="0"/>
              </a:rPr>
              <a:t>Hubert-Prott-Str. - Radweg</a:t>
            </a:r>
          </a:p>
        </p:txBody>
      </p:sp>
      <p:sp>
        <p:nvSpPr>
          <p:cNvPr id="123907" name="Text Box 1027"/>
          <p:cNvSpPr txBox="1">
            <a:spLocks noChangeArrowheads="1"/>
          </p:cNvSpPr>
          <p:nvPr/>
        </p:nvSpPr>
        <p:spPr bwMode="auto">
          <a:xfrm>
            <a:off x="107950" y="2895600"/>
            <a:ext cx="3773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de-DE" altLang="de-DE"/>
              <a:t>Über die linke Schulter </a:t>
            </a:r>
          </a:p>
          <a:p>
            <a:pPr eaLnBrk="1" hangingPunct="1"/>
            <a:r>
              <a:rPr lang="de-DE" altLang="de-DE"/>
              <a:t>     umsehen</a:t>
            </a:r>
          </a:p>
        </p:txBody>
      </p:sp>
      <p:sp>
        <p:nvSpPr>
          <p:cNvPr id="35844" name="Text Box 1028"/>
          <p:cNvSpPr txBox="1">
            <a:spLocks noChangeArrowheads="1"/>
          </p:cNvSpPr>
          <p:nvPr/>
        </p:nvSpPr>
        <p:spPr bwMode="auto">
          <a:xfrm>
            <a:off x="304800" y="3200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35845" name="Picture 1030" descr="BushaltestelleHubert-Pro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1" name="Text Box 1031"/>
          <p:cNvSpPr txBox="1">
            <a:spLocks noChangeArrowheads="1"/>
          </p:cNvSpPr>
          <p:nvPr/>
        </p:nvSpPr>
        <p:spPr bwMode="auto">
          <a:xfrm>
            <a:off x="107950" y="3919538"/>
            <a:ext cx="3960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2.  Handzeichen links geben</a:t>
            </a:r>
          </a:p>
        </p:txBody>
      </p:sp>
      <p:sp>
        <p:nvSpPr>
          <p:cNvPr id="123912" name="Text Box 1032"/>
          <p:cNvSpPr txBox="1">
            <a:spLocks noChangeArrowheads="1"/>
          </p:cNvSpPr>
          <p:nvPr/>
        </p:nvSpPr>
        <p:spPr bwMode="auto">
          <a:xfrm>
            <a:off x="107950" y="4648200"/>
            <a:ext cx="424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3.  Bremsbereit sein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utoUpdateAnimBg="0"/>
      <p:bldP spid="123907" grpId="0" autoUpdateAnimBg="0"/>
      <p:bldP spid="123911" grpId="0" autoUpdateAnimBg="0"/>
      <p:bldP spid="12391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22563" y="381000"/>
            <a:ext cx="4135437" cy="990600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Haltestelle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211138" y="2438400"/>
            <a:ext cx="287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1.  Bremsbereit sein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211138" y="4451350"/>
            <a:ext cx="37385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AutoNum type="arabicPeriod" startAt="3"/>
            </a:pPr>
            <a:r>
              <a:rPr lang="de-DE" altLang="de-DE" dirty="0"/>
              <a:t>Auf ausfahrenden Bus</a:t>
            </a:r>
          </a:p>
          <a:p>
            <a:pPr eaLnBrk="1" hangingPunct="1"/>
            <a:r>
              <a:rPr lang="de-DE" altLang="de-DE" dirty="0"/>
              <a:t>	achten</a:t>
            </a:r>
          </a:p>
        </p:txBody>
      </p:sp>
      <p:pic>
        <p:nvPicPr>
          <p:cNvPr id="37893" name="Picture 13" descr="RadwegHubert-Prot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211138" y="3352800"/>
            <a:ext cx="434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AutoNum type="arabicPeriod" startAt="2"/>
            </a:pPr>
            <a:r>
              <a:rPr lang="de-DE" altLang="de-DE"/>
              <a:t>Auf ein- und aussteigende </a:t>
            </a:r>
          </a:p>
          <a:p>
            <a:pPr eaLnBrk="1" hangingPunct="1"/>
            <a:r>
              <a:rPr lang="de-DE" altLang="de-DE"/>
              <a:t>    Fahrgäste achten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utoUpdateAnimBg="0"/>
      <p:bldP spid="111620" grpId="0" autoUpdateAnimBg="0"/>
      <p:bldP spid="111623" grpId="0" autoUpdateAnimBg="0"/>
      <p:bldP spid="1116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381000"/>
            <a:ext cx="7488237" cy="990600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Kreuzung Mauritiusstraße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07950" y="2209800"/>
            <a:ext cx="408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1. Handzeichen rechts geben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304800" y="3200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104775" y="2819400"/>
            <a:ext cx="317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2. Bei </a:t>
            </a:r>
            <a:r>
              <a:rPr lang="de-DE" altLang="de-DE">
                <a:solidFill>
                  <a:schemeClr val="hlink"/>
                </a:solidFill>
              </a:rPr>
              <a:t>„Rot“</a:t>
            </a:r>
            <a:r>
              <a:rPr lang="de-DE" altLang="de-DE"/>
              <a:t> anhalten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71438" y="3429000"/>
            <a:ext cx="3967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    Bei </a:t>
            </a:r>
            <a:r>
              <a:rPr lang="de-DE" altLang="de-DE">
                <a:solidFill>
                  <a:srgbClr val="009900"/>
                </a:solidFill>
              </a:rPr>
              <a:t>„Grün“: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107950" y="4114800"/>
            <a:ext cx="4090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3. Im engen Bogen abbiegen</a:t>
            </a:r>
          </a:p>
        </p:txBody>
      </p:sp>
      <p:pic>
        <p:nvPicPr>
          <p:cNvPr id="39944" name="Picture 12" descr="RadwegHubert-Prot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107950" y="48006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4.  Auf Fußgänger achten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utoUpdateAnimBg="0"/>
      <p:bldP spid="112644" grpId="0" autoUpdateAnimBg="0"/>
      <p:bldP spid="112646" grpId="0" autoUpdateAnimBg="0"/>
      <p:bldP spid="112647" grpId="0" autoUpdateAnimBg="0"/>
      <p:bldP spid="112648" grpId="0" autoUpdateAnimBg="0"/>
      <p:bldP spid="11265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381000"/>
            <a:ext cx="7488237" cy="990600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Mauritiusstraße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07950" y="2209800"/>
            <a:ext cx="371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Parkende Autos beachten: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3200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07950" y="2819400"/>
            <a:ext cx="4162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Über die linke Schulter</a:t>
            </a:r>
          </a:p>
          <a:p>
            <a:pPr eaLnBrk="1" hangingPunct="1"/>
            <a:r>
              <a:rPr lang="de-DE" altLang="de-DE"/>
              <a:t>	umsehen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107950" y="3733800"/>
            <a:ext cx="396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   Handzeichen links geben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107950" y="4343400"/>
            <a:ext cx="3811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   Gegenverkehr beachten</a:t>
            </a:r>
          </a:p>
        </p:txBody>
      </p:sp>
      <p:pic>
        <p:nvPicPr>
          <p:cNvPr id="41992" name="Picture 9" descr="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107950" y="4876800"/>
            <a:ext cx="415925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/>
              <a:t>Handzeichen rechts und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     wieder an den rechten Fahrbahnrand fahren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utoUpdateAnimBg="0"/>
      <p:bldP spid="115715" grpId="0" autoUpdateAnimBg="0"/>
      <p:bldP spid="115717" grpId="0" autoUpdateAnimBg="0"/>
      <p:bldP spid="115718" grpId="0" autoUpdateAnimBg="0"/>
      <p:bldP spid="115719" grpId="0" autoUpdateAnimBg="0"/>
      <p:bldP spid="11572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077200" cy="1143000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Ellernbende /Fürstenbergstr</a:t>
            </a:r>
            <a:r>
              <a:rPr lang="de-DE" altLang="de-DE"/>
              <a:t>.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211138" y="2286000"/>
            <a:ext cx="41814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1.  Handzeichen rechts geben</a:t>
            </a: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211138" y="3124200"/>
            <a:ext cx="311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2.  Nach rechts sehen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211138" y="3733800"/>
            <a:ext cx="28940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3.  Nach links sehen</a:t>
            </a:r>
          </a:p>
          <a:p>
            <a:pPr eaLnBrk="1" hangingPunct="1"/>
            <a:r>
              <a:rPr lang="de-DE" altLang="de-DE"/>
              <a:t>Vorfahrt gewähren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211138" y="4648200"/>
            <a:ext cx="418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4.  Im engen Bogen abbiegen</a:t>
            </a: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211138" y="5410200"/>
            <a:ext cx="3608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5.  Auf Fußgänger achten</a:t>
            </a:r>
          </a:p>
        </p:txBody>
      </p:sp>
      <p:pic>
        <p:nvPicPr>
          <p:cNvPr id="7176" name="Onlinebild-Platzhalter 2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r="16762"/>
          <a:stretch>
            <a:fillRect/>
          </a:stretch>
        </p:blipFill>
        <p:spPr>
          <a:xfrm>
            <a:off x="4381500" y="2076450"/>
            <a:ext cx="4679950" cy="42322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utoUpdateAnimBg="0"/>
      <p:bldP spid="129030" grpId="0" animBg="1" autoUpdateAnimBg="0"/>
      <p:bldP spid="129031" grpId="0" autoUpdateAnimBg="0"/>
      <p:bldP spid="129032" grpId="0" autoUpdateAnimBg="0"/>
      <p:bldP spid="129033" grpId="0" autoUpdateAnimBg="0"/>
      <p:bldP spid="12903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381000"/>
            <a:ext cx="7488237" cy="990600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Mauritiusstr. / Burggraben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107950" y="2971800"/>
            <a:ext cx="4090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2. Im engen Bogen abbiegen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04775" y="2286000"/>
            <a:ext cx="408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1. Handzeichen rechts geben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71438" y="3733800"/>
            <a:ext cx="3967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 dirty="0"/>
              <a:t>3. Auf Fußgänger achten</a:t>
            </a:r>
          </a:p>
        </p:txBody>
      </p:sp>
      <p:pic>
        <p:nvPicPr>
          <p:cNvPr id="44038" name="Picture 9" descr="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utoUpdateAnimBg="0"/>
      <p:bldP spid="116739" grpId="0" autoUpdateAnimBg="0"/>
      <p:bldP spid="116741" grpId="0" autoUpdateAnimBg="0"/>
      <p:bldP spid="11674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381000"/>
            <a:ext cx="7488237" cy="990600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Burggraben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28600" y="1981200"/>
            <a:ext cx="3313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Zur eigenen Sicherheit: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3200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0" y="2438400"/>
            <a:ext cx="34766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de-DE" altLang="de-DE"/>
              <a:t>Parkplatz:</a:t>
            </a:r>
          </a:p>
          <a:p>
            <a:pPr eaLnBrk="1" hangingPunct="1">
              <a:buFontTx/>
              <a:buChar char="•"/>
            </a:pPr>
            <a:r>
              <a:rPr lang="de-DE" altLang="de-DE"/>
              <a:t>Bremsbereit sein</a:t>
            </a:r>
          </a:p>
          <a:p>
            <a:pPr eaLnBrk="1" hangingPunct="1">
              <a:buFontTx/>
              <a:buChar char="•"/>
            </a:pPr>
            <a:r>
              <a:rPr lang="de-DE" altLang="de-DE"/>
              <a:t>Nach rechts schauen und auf Fahrzeuge achten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0" y="4724400"/>
            <a:ext cx="38147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 dirty="0"/>
              <a:t>2.  Spielstraße:</a:t>
            </a:r>
          </a:p>
          <a:p>
            <a:pPr eaLnBrk="1" hangingPunct="1">
              <a:buFontTx/>
              <a:buChar char="•"/>
            </a:pPr>
            <a:r>
              <a:rPr lang="de-DE" altLang="de-DE" dirty="0"/>
              <a:t>   Langsamer werden</a:t>
            </a:r>
          </a:p>
          <a:p>
            <a:pPr eaLnBrk="1" hangingPunct="1">
              <a:buFontTx/>
              <a:buChar char="•"/>
            </a:pPr>
            <a:r>
              <a:rPr lang="de-DE" altLang="de-DE" dirty="0"/>
              <a:t>   Nach rechts sehen</a:t>
            </a:r>
          </a:p>
        </p:txBody>
      </p:sp>
      <p:pic>
        <p:nvPicPr>
          <p:cNvPr id="46087" name="Picture 7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utoUpdateAnimBg="0"/>
      <p:bldP spid="119811" grpId="0" autoUpdateAnimBg="0"/>
      <p:bldP spid="119813" grpId="0" autoUpdateAnimBg="0"/>
      <p:bldP spid="11981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381000"/>
            <a:ext cx="7488237" cy="990600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Burggraben - Linksabbiegen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304800" y="3200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48132" name="Picture 10" descr="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984375"/>
            <a:ext cx="609282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0901" name="Group 69"/>
          <p:cNvGraphicFramePr>
            <a:graphicFrameLocks noGrp="1"/>
          </p:cNvGraphicFramePr>
          <p:nvPr/>
        </p:nvGraphicFramePr>
        <p:xfrm>
          <a:off x="0" y="2057400"/>
          <a:ext cx="3886200" cy="896034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xmlns="" val="2939948208"/>
                    </a:ext>
                  </a:extLst>
                </a:gridCol>
              </a:tblGrid>
              <a:tr h="89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1.  Frühzeitig über die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   linke Schulter umsehen</a:t>
                      </a:r>
                    </a:p>
                  </a:txBody>
                  <a:tcPr marT="45681" marB="4568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9720675"/>
                  </a:ext>
                </a:extLst>
              </a:tr>
            </a:tbl>
          </a:graphicData>
        </a:graphic>
      </p:graphicFrame>
      <p:graphicFrame>
        <p:nvGraphicFramePr>
          <p:cNvPr id="120895" name="Group 63"/>
          <p:cNvGraphicFramePr>
            <a:graphicFrameLocks noGrp="1"/>
          </p:cNvGraphicFramePr>
          <p:nvPr/>
        </p:nvGraphicFramePr>
        <p:xfrm>
          <a:off x="0" y="3124200"/>
          <a:ext cx="3124200" cy="822890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xmlns="" val="2483300801"/>
                    </a:ext>
                  </a:extLst>
                </a:gridCol>
              </a:tblGrid>
              <a:tr h="822325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2.  Handzeichen links geben</a:t>
                      </a:r>
                    </a:p>
                  </a:txBody>
                  <a:tcPr marT="45685" marB="4568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8364994"/>
                  </a:ext>
                </a:extLst>
              </a:tr>
            </a:tbl>
          </a:graphicData>
        </a:graphic>
      </p:graphicFrame>
      <p:graphicFrame>
        <p:nvGraphicFramePr>
          <p:cNvPr id="120892" name="Group 60"/>
          <p:cNvGraphicFramePr>
            <a:graphicFrameLocks noGrp="1"/>
          </p:cNvGraphicFramePr>
          <p:nvPr/>
        </p:nvGraphicFramePr>
        <p:xfrm>
          <a:off x="0" y="3962400"/>
          <a:ext cx="3200400" cy="896034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xmlns="" val="1025097379"/>
                    </a:ext>
                  </a:extLst>
                </a:gridCol>
              </a:tblGrid>
              <a:tr h="89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3.  Zur Fahrbahnmitte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  einordnen</a:t>
                      </a:r>
                    </a:p>
                  </a:txBody>
                  <a:tcPr marT="45681" marB="4568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240441"/>
                  </a:ext>
                </a:extLst>
              </a:tr>
            </a:tbl>
          </a:graphicData>
        </a:graphic>
      </p:graphicFrame>
      <p:graphicFrame>
        <p:nvGraphicFramePr>
          <p:cNvPr id="120887" name="Group 55"/>
          <p:cNvGraphicFramePr>
            <a:graphicFrameLocks noGrp="1"/>
          </p:cNvGraphicFramePr>
          <p:nvPr/>
        </p:nvGraphicFramePr>
        <p:xfrm>
          <a:off x="0" y="4876800"/>
          <a:ext cx="3124200" cy="457200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xmlns="" val="1021398247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4.  Nach rechts sehen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5448689"/>
                  </a:ext>
                </a:extLst>
              </a:tr>
            </a:tbl>
          </a:graphicData>
        </a:graphic>
      </p:graphicFrame>
      <p:graphicFrame>
        <p:nvGraphicFramePr>
          <p:cNvPr id="120884" name="Group 52"/>
          <p:cNvGraphicFramePr>
            <a:graphicFrameLocks noGrp="1"/>
          </p:cNvGraphicFramePr>
          <p:nvPr/>
        </p:nvGraphicFramePr>
        <p:xfrm>
          <a:off x="0" y="5334000"/>
          <a:ext cx="2971800" cy="45720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xmlns="" val="225182719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5.  Nach links sehen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6026023"/>
                  </a:ext>
                </a:extLst>
              </a:tr>
            </a:tbl>
          </a:graphicData>
        </a:graphic>
      </p:graphicFrame>
      <p:sp>
        <p:nvSpPr>
          <p:cNvPr id="120885" name="Text Box 53"/>
          <p:cNvSpPr txBox="1">
            <a:spLocks noChangeArrowheads="1"/>
          </p:cNvSpPr>
          <p:nvPr/>
        </p:nvSpPr>
        <p:spPr bwMode="auto">
          <a:xfrm>
            <a:off x="0" y="5867400"/>
            <a:ext cx="3168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6"/>
            </a:pPr>
            <a:r>
              <a:rPr lang="de-DE" altLang="de-DE"/>
              <a:t>2. Umsehen über  die linke Schulter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0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0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0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utoUpdateAnimBg="0"/>
      <p:bldP spid="12088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1350963" y="460375"/>
            <a:ext cx="748823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 sz="4400">
                <a:solidFill>
                  <a:schemeClr val="tx2"/>
                </a:solidFill>
                <a:latin typeface="Comic Sans MS" panose="030F0702030302020204" pitchFamily="66" charset="0"/>
              </a:rPr>
              <a:t>Burggraben - Linksabbiegen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04800" y="32797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50180" name="Picture 4" descr="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1984375"/>
            <a:ext cx="609282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2139" name="Group 43"/>
          <p:cNvGraphicFramePr>
            <a:graphicFrameLocks noGrp="1"/>
          </p:cNvGraphicFramePr>
          <p:nvPr/>
        </p:nvGraphicFramePr>
        <p:xfrm>
          <a:off x="0" y="2136775"/>
          <a:ext cx="3352800" cy="1773900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xmlns="" val="862743434"/>
                    </a:ext>
                  </a:extLst>
                </a:gridCol>
              </a:tblGrid>
              <a:tr h="177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7.  Vorfahrt beachten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   und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   im großen Bogen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   abbiegen</a:t>
                      </a:r>
                    </a:p>
                  </a:txBody>
                  <a:tcPr marT="45702" marB="45702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080998"/>
                  </a:ext>
                </a:extLst>
              </a:tr>
            </a:tbl>
          </a:graphicData>
        </a:graphic>
      </p:graphicFrame>
      <p:graphicFrame>
        <p:nvGraphicFramePr>
          <p:cNvPr id="132141" name="Group 45"/>
          <p:cNvGraphicFramePr>
            <a:graphicFrameLocks noGrp="1"/>
          </p:cNvGraphicFramePr>
          <p:nvPr/>
        </p:nvGraphicFramePr>
        <p:xfrm>
          <a:off x="0" y="4191000"/>
          <a:ext cx="3276600" cy="822890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xmlns="" val="2231245669"/>
                    </a:ext>
                  </a:extLst>
                </a:gridCol>
              </a:tblGrid>
              <a:tr h="822325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8.  Auf Fußgänger achten</a:t>
                      </a:r>
                    </a:p>
                  </a:txBody>
                  <a:tcPr marT="45685" marB="4568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771225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381000"/>
            <a:ext cx="7488237" cy="990600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Fürstenbergstraße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690563" y="3200400"/>
            <a:ext cx="3011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Auf Gegenverkehr</a:t>
            </a:r>
          </a:p>
          <a:p>
            <a:pPr eaLnBrk="1" hangingPunct="1"/>
            <a:r>
              <a:rPr lang="de-DE" altLang="de-DE"/>
              <a:t>			 achten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04800" y="3200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52229" name="Picture 10" descr="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utoUpdateAnimBg="0"/>
      <p:bldP spid="11776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381000"/>
            <a:ext cx="7488237" cy="990600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Engstelle Fürstenbergstr.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304800" y="3200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54276" name="Picture 9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517525" y="2776538"/>
            <a:ext cx="283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„Achtung Engstelle“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utoUpdateAnimBg="0"/>
      <p:bldP spid="11879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381000"/>
            <a:ext cx="7488237" cy="990600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Einmündung Kreuzstr.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04800" y="3200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211138" y="2743200"/>
            <a:ext cx="319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1.  Langsamer werden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211138" y="3429000"/>
            <a:ext cx="289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2.  Nach links sehen</a:t>
            </a:r>
          </a:p>
        </p:txBody>
      </p:sp>
      <p:pic>
        <p:nvPicPr>
          <p:cNvPr id="56326" name="Picture 8" descr="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1872" name="Group 16"/>
          <p:cNvGraphicFramePr>
            <a:graphicFrameLocks noGrp="1"/>
          </p:cNvGraphicFramePr>
          <p:nvPr/>
        </p:nvGraphicFramePr>
        <p:xfrm>
          <a:off x="152400" y="2133600"/>
          <a:ext cx="3886200" cy="45720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xmlns="" val="765224247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Zur eigenen Sicherheit: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9476028"/>
                  </a:ext>
                </a:extLst>
              </a:tr>
            </a:tbl>
          </a:graphicData>
        </a:graphic>
      </p:graphicFrame>
      <p:sp>
        <p:nvSpPr>
          <p:cNvPr id="121873" name="Text Box 17"/>
          <p:cNvSpPr txBox="1">
            <a:spLocks noChangeArrowheads="1"/>
          </p:cNvSpPr>
          <p:nvPr/>
        </p:nvSpPr>
        <p:spPr bwMode="auto">
          <a:xfrm>
            <a:off x="211138" y="4224338"/>
            <a:ext cx="311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3.  Nach rechts sehen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utoUpdateAnimBg="0"/>
      <p:bldP spid="121862" grpId="0" autoUpdateAnimBg="0"/>
      <p:bldP spid="121863" grpId="0" autoUpdateAnimBg="0"/>
      <p:bldP spid="12187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459787" cy="1143000"/>
          </a:xfrm>
        </p:spPr>
        <p:txBody>
          <a:bodyPr/>
          <a:lstStyle/>
          <a:p>
            <a:pPr eaLnBrk="1" hangingPunct="1"/>
            <a:r>
              <a:rPr lang="de-DE" altLang="de-DE" dirty="0">
                <a:latin typeface="Comic Sans MS" panose="030F0702030302020204" pitchFamily="66" charset="0"/>
              </a:rPr>
              <a:t>Fürstenbergstr.- Bushaltestelle</a:t>
            </a:r>
          </a:p>
        </p:txBody>
      </p:sp>
      <p:sp>
        <p:nvSpPr>
          <p:cNvPr id="58371" name="Textplatzhalter 2"/>
          <p:cNvSpPr>
            <a:spLocks noGrp="1"/>
          </p:cNvSpPr>
          <p:nvPr>
            <p:ph type="body" sz="half" idx="1"/>
          </p:nvPr>
        </p:nvSpPr>
        <p:spPr>
          <a:xfrm>
            <a:off x="107950" y="2017713"/>
            <a:ext cx="3810000" cy="6191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de-DE" altLang="de-DE" sz="2400" dirty="0"/>
              <a:t>1. Bremsbereit sein</a:t>
            </a:r>
          </a:p>
        </p:txBody>
      </p:sp>
      <p:pic>
        <p:nvPicPr>
          <p:cNvPr id="58372" name="Picture 7" descr="3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2124075"/>
            <a:ext cx="4878388" cy="390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Textplatzhalter 2"/>
          <p:cNvSpPr txBox="1">
            <a:spLocks/>
          </p:cNvSpPr>
          <p:nvPr/>
        </p:nvSpPr>
        <p:spPr bwMode="auto">
          <a:xfrm>
            <a:off x="107950" y="2941638"/>
            <a:ext cx="4032250" cy="12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400"/>
              <a:t>2. Auf ein- und aussteigende Fahrgäste achten</a:t>
            </a:r>
          </a:p>
        </p:txBody>
      </p:sp>
      <p:sp>
        <p:nvSpPr>
          <p:cNvPr id="58374" name="Textplatzhalter 2"/>
          <p:cNvSpPr txBox="1">
            <a:spLocks/>
          </p:cNvSpPr>
          <p:nvPr/>
        </p:nvSpPr>
        <p:spPr bwMode="auto">
          <a:xfrm>
            <a:off x="107950" y="4657725"/>
            <a:ext cx="3810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400"/>
              <a:t>3. Auf ausfahrenden Bus achten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  <p:bldP spid="58373" grpId="0"/>
      <p:bldP spid="583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793038" cy="990600"/>
          </a:xfrm>
        </p:spPr>
        <p:txBody>
          <a:bodyPr/>
          <a:lstStyle/>
          <a:p>
            <a:pPr eaLnBrk="1" hangingPunct="1"/>
            <a:r>
              <a:rPr lang="de-DE" altLang="de-DE" dirty="0">
                <a:latin typeface="Comic Sans MS" panose="030F0702030302020204" pitchFamily="66" charset="0"/>
              </a:rPr>
              <a:t>Mauritiusschule - Schultor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04800" y="3200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59396" name="Picture 7" descr="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2057400"/>
            <a:ext cx="4878388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61" name="Group 81"/>
          <p:cNvGraphicFramePr>
            <a:graphicFrameLocks noGrp="1"/>
          </p:cNvGraphicFramePr>
          <p:nvPr/>
        </p:nvGraphicFramePr>
        <p:xfrm>
          <a:off x="76200" y="2057400"/>
          <a:ext cx="4140200" cy="457200"/>
        </p:xfrm>
        <a:graphic>
          <a:graphicData uri="http://schemas.openxmlformats.org/drawingml/2006/table">
            <a:tbl>
              <a:tblPr/>
              <a:tblGrid>
                <a:gridCol w="4140200">
                  <a:extLst>
                    <a:ext uri="{9D8B030D-6E8A-4147-A177-3AD203B41FA5}">
                      <a16:colId xmlns:a16="http://schemas.microsoft.com/office/drawing/2014/main" xmlns="" val="3531638671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1. Handzeichen rechts geben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1972696"/>
                  </a:ext>
                </a:extLst>
              </a:tr>
            </a:tbl>
          </a:graphicData>
        </a:graphic>
      </p:graphicFrame>
      <p:graphicFrame>
        <p:nvGraphicFramePr>
          <p:cNvPr id="122963" name="Group 83"/>
          <p:cNvGraphicFramePr>
            <a:graphicFrameLocks noGrp="1"/>
          </p:cNvGraphicFramePr>
          <p:nvPr/>
        </p:nvGraphicFramePr>
        <p:xfrm>
          <a:off x="69850" y="4581525"/>
          <a:ext cx="3492500" cy="822890"/>
        </p:xfrm>
        <a:graphic>
          <a:graphicData uri="http://schemas.openxmlformats.org/drawingml/2006/table">
            <a:tbl>
              <a:tblPr/>
              <a:tblGrid>
                <a:gridCol w="3492500">
                  <a:extLst>
                    <a:ext uri="{9D8B030D-6E8A-4147-A177-3AD203B41FA5}">
                      <a16:colId xmlns:a16="http://schemas.microsoft.com/office/drawing/2014/main" xmlns="" val="1458356312"/>
                    </a:ext>
                  </a:extLst>
                </a:gridCol>
              </a:tblGrid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3. Nach rechts auf den Gehweg absteigen</a:t>
                      </a:r>
                    </a:p>
                  </a:txBody>
                  <a:tcPr marT="45685" marB="4568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3037119"/>
                  </a:ext>
                </a:extLst>
              </a:tr>
            </a:tbl>
          </a:graphicData>
        </a:graphic>
      </p:graphicFrame>
      <p:graphicFrame>
        <p:nvGraphicFramePr>
          <p:cNvPr id="122962" name="Group 82"/>
          <p:cNvGraphicFramePr>
            <a:graphicFrameLocks noGrp="1"/>
          </p:cNvGraphicFramePr>
          <p:nvPr/>
        </p:nvGraphicFramePr>
        <p:xfrm>
          <a:off x="101600" y="2951163"/>
          <a:ext cx="3635375" cy="896034"/>
        </p:xfrm>
        <a:graphic>
          <a:graphicData uri="http://schemas.openxmlformats.org/drawingml/2006/table">
            <a:tbl>
              <a:tblPr/>
              <a:tblGrid>
                <a:gridCol w="3635375">
                  <a:extLst>
                    <a:ext uri="{9D8B030D-6E8A-4147-A177-3AD203B41FA5}">
                      <a16:colId xmlns:a16="http://schemas.microsoft.com/office/drawing/2014/main" xmlns="" val="3658596975"/>
                    </a:ext>
                  </a:extLst>
                </a:gridCol>
              </a:tblGrid>
              <a:tr h="89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2. Mit beiden Händen am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Lenker sicher anhalten</a:t>
                      </a:r>
                    </a:p>
                  </a:txBody>
                  <a:tcPr marL="91427" marR="91427" marT="45681" marB="4568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060959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0" y="392113"/>
            <a:ext cx="8083550" cy="990600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Fürstenbergstr./Mauritiusstr.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04800" y="3200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07950" y="3048000"/>
            <a:ext cx="401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 dirty="0"/>
              <a:t>2.  Handzeichen links geben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107950" y="3505200"/>
            <a:ext cx="3814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 dirty="0"/>
              <a:t>3.  Ganz links einordnen</a:t>
            </a:r>
          </a:p>
        </p:txBody>
      </p:sp>
      <p:pic>
        <p:nvPicPr>
          <p:cNvPr id="9222" name="Picture 11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07950" y="2209800"/>
            <a:ext cx="5056188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de-DE" altLang="de-DE" dirty="0"/>
              <a:t>Frühzeitig über die linke Schulter</a:t>
            </a:r>
          </a:p>
          <a:p>
            <a:pPr eaLnBrk="1" hangingPunct="1"/>
            <a:r>
              <a:rPr lang="de-DE" altLang="de-DE" dirty="0"/>
              <a:t>umsehen</a:t>
            </a: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107950" y="4038600"/>
            <a:ext cx="383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4.  Gegenverkehr beachten</a:t>
            </a: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107950" y="4572000"/>
            <a:ext cx="4548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5.  Nach links sehen (Radfahrer)</a:t>
            </a:r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107950" y="5105400"/>
            <a:ext cx="5341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6.  2. Umsehen über die linke Schulter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107950" y="5562600"/>
            <a:ext cx="429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7.  Im großen Bogen abbiegen</a:t>
            </a:r>
          </a:p>
        </p:txBody>
      </p:sp>
      <p:sp>
        <p:nvSpPr>
          <p:cNvPr id="97298" name="Text Box 18"/>
          <p:cNvSpPr txBox="1">
            <a:spLocks noChangeArrowheads="1"/>
          </p:cNvSpPr>
          <p:nvPr/>
        </p:nvSpPr>
        <p:spPr bwMode="auto">
          <a:xfrm>
            <a:off x="107950" y="6019800"/>
            <a:ext cx="3608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8.  Auf Fußgänger achten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  <p:bldP spid="97286" grpId="0" autoUpdateAnimBg="0"/>
      <p:bldP spid="97287" grpId="0" autoUpdateAnimBg="0"/>
      <p:bldP spid="97284" grpId="0" animBg="1" autoUpdateAnimBg="0"/>
      <p:bldP spid="97293" grpId="0" autoUpdateAnimBg="0"/>
      <p:bldP spid="97294" grpId="0" autoUpdateAnimBg="0"/>
      <p:bldP spid="97296" grpId="0" autoUpdateAnimBg="0"/>
      <p:bldP spid="97297" grpId="0" autoUpdateAnimBg="0"/>
      <p:bldP spid="9729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93038" cy="1143000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Mauritiusstr. / Försterstr.</a:t>
            </a:r>
          </a:p>
        </p:txBody>
      </p:sp>
      <p:sp>
        <p:nvSpPr>
          <p:cNvPr id="11267" name="Rectangle 4"/>
          <p:cNvSpPr>
            <a:spLocks noGrp="1" noChangeArrowheads="1" noTextEdit="1"/>
          </p:cNvSpPr>
          <p:nvPr>
            <p:ph type="clipArt" sz="half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211138" y="2928938"/>
            <a:ext cx="319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1.  Langsamer werden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211138" y="3919538"/>
            <a:ext cx="311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2.  Nach rechts sehen</a:t>
            </a:r>
          </a:p>
        </p:txBody>
      </p:sp>
      <p:pic>
        <p:nvPicPr>
          <p:cNvPr id="11270" name="Picture 11" descr="fahrradprüfung 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133600"/>
            <a:ext cx="5203825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utoUpdateAnimBg="0"/>
      <p:bldP spid="130053" grpId="0" autoUpdateAnimBg="0"/>
      <p:bldP spid="13005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93038" cy="1143000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Mauritiusstr. / Kreuzstr.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211138" y="2776538"/>
            <a:ext cx="287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1.  Bremsbereit sein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211138" y="3919538"/>
            <a:ext cx="289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2.  Nach links sehen</a:t>
            </a:r>
          </a:p>
        </p:txBody>
      </p:sp>
      <p:pic>
        <p:nvPicPr>
          <p:cNvPr id="13317" name="Picture 7" descr="P101000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646363"/>
            <a:ext cx="3810000" cy="285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utoUpdateAnimBg="0"/>
      <p:bldP spid="131077" grpId="0" autoUpdateAnimBg="0"/>
      <p:bldP spid="13107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50963" y="381000"/>
            <a:ext cx="7488237" cy="990600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Einmündung Lahnstr.</a:t>
            </a:r>
          </a:p>
        </p:txBody>
      </p:sp>
      <p:sp>
        <p:nvSpPr>
          <p:cNvPr id="126979" name="Text Box 1027"/>
          <p:cNvSpPr txBox="1">
            <a:spLocks noChangeArrowheads="1"/>
          </p:cNvSpPr>
          <p:nvPr/>
        </p:nvSpPr>
        <p:spPr bwMode="auto">
          <a:xfrm>
            <a:off x="211138" y="4038600"/>
            <a:ext cx="3063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AutoNum type="arabicPeriod" startAt="3"/>
            </a:pPr>
            <a:r>
              <a:rPr lang="de-DE" altLang="de-DE"/>
              <a:t>Vorfahrt beachten</a:t>
            </a:r>
          </a:p>
          <a:p>
            <a:pPr eaLnBrk="1" hangingPunct="1"/>
            <a:r>
              <a:rPr lang="de-DE" altLang="de-DE"/>
              <a:t>	„Rechts vor links“</a:t>
            </a:r>
          </a:p>
        </p:txBody>
      </p:sp>
      <p:sp>
        <p:nvSpPr>
          <p:cNvPr id="15364" name="Text Box 1028"/>
          <p:cNvSpPr txBox="1">
            <a:spLocks noChangeArrowheads="1"/>
          </p:cNvSpPr>
          <p:nvPr/>
        </p:nvSpPr>
        <p:spPr bwMode="auto">
          <a:xfrm>
            <a:off x="304800" y="3200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6981" name="Text Box 1029"/>
          <p:cNvSpPr txBox="1">
            <a:spLocks noChangeArrowheads="1"/>
          </p:cNvSpPr>
          <p:nvPr/>
        </p:nvSpPr>
        <p:spPr bwMode="auto">
          <a:xfrm>
            <a:off x="211138" y="2819400"/>
            <a:ext cx="401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1.    Langsamer werden</a:t>
            </a:r>
          </a:p>
        </p:txBody>
      </p:sp>
      <p:sp>
        <p:nvSpPr>
          <p:cNvPr id="126982" name="Text Box 1030"/>
          <p:cNvSpPr txBox="1">
            <a:spLocks noChangeArrowheads="1"/>
          </p:cNvSpPr>
          <p:nvPr/>
        </p:nvSpPr>
        <p:spPr bwMode="auto">
          <a:xfrm>
            <a:off x="211138" y="3429000"/>
            <a:ext cx="3814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2.    Nach rechts sehen</a:t>
            </a:r>
          </a:p>
        </p:txBody>
      </p:sp>
      <p:pic>
        <p:nvPicPr>
          <p:cNvPr id="15367" name="Picture 1032" descr="P1010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467836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utoUpdateAnimBg="0"/>
      <p:bldP spid="126979" grpId="0" autoUpdateAnimBg="0"/>
      <p:bldP spid="126981" grpId="0" autoUpdateAnimBg="0"/>
      <p:bldP spid="12698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381000"/>
            <a:ext cx="7488237" cy="990600"/>
          </a:xfrm>
        </p:spPr>
        <p:txBody>
          <a:bodyPr/>
          <a:lstStyle/>
          <a:p>
            <a:pPr eaLnBrk="1" hangingPunct="1"/>
            <a:r>
              <a:rPr lang="de-DE" altLang="de-DE" sz="4200">
                <a:latin typeface="Comic Sans MS" panose="030F0702030302020204" pitchFamily="66" charset="0"/>
              </a:rPr>
              <a:t>Mauritiusstr. / Burggraben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04800" y="3200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0" y="29718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2.  Handzeichen links geben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0" y="3429000"/>
            <a:ext cx="3662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3.  Ganz links einordnen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0" y="3962400"/>
            <a:ext cx="4278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4.  </a:t>
            </a:r>
            <a:r>
              <a:rPr lang="de-DE" altLang="de-DE" b="1">
                <a:solidFill>
                  <a:schemeClr val="hlink"/>
                </a:solidFill>
              </a:rPr>
              <a:t>Vorfahrt</a:t>
            </a:r>
            <a:r>
              <a:rPr lang="de-DE" altLang="de-DE"/>
              <a:t> des</a:t>
            </a:r>
          </a:p>
          <a:p>
            <a:pPr eaLnBrk="1" hangingPunct="1"/>
            <a:r>
              <a:rPr lang="de-DE" altLang="de-DE"/>
              <a:t>     Gegenverkehrs </a:t>
            </a:r>
            <a:r>
              <a:rPr lang="de-DE" altLang="de-DE" b="1">
                <a:solidFill>
                  <a:schemeClr val="hlink"/>
                </a:solidFill>
              </a:rPr>
              <a:t>beachten</a:t>
            </a:r>
            <a:r>
              <a:rPr lang="de-DE" altLang="de-DE"/>
              <a:t> 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0" y="4876800"/>
            <a:ext cx="298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5.  Nach links sehen </a:t>
            </a: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0" y="5867400"/>
            <a:ext cx="429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7.  Im großen Bogen abbiegen</a:t>
            </a: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0" y="6357938"/>
            <a:ext cx="3608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8.  Auf Fußgänger achten</a:t>
            </a:r>
          </a:p>
        </p:txBody>
      </p:sp>
      <p:pic>
        <p:nvPicPr>
          <p:cNvPr id="17418" name="Picture 16" descr="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8768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0" y="2133600"/>
            <a:ext cx="5056188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de-DE" altLang="de-DE"/>
              <a:t>Frühzeitig über die linke Schulter</a:t>
            </a:r>
          </a:p>
          <a:p>
            <a:pPr eaLnBrk="1" hangingPunct="1"/>
            <a:r>
              <a:rPr lang="de-DE" altLang="de-DE"/>
              <a:t>     umsehen</a:t>
            </a: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0" y="5410200"/>
            <a:ext cx="5341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6.  2. Umsehen über die linke Schulter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utoUpdateAnimBg="0"/>
      <p:bldP spid="105478" grpId="0" autoUpdateAnimBg="0"/>
      <p:bldP spid="105479" grpId="0" autoUpdateAnimBg="0"/>
      <p:bldP spid="105480" grpId="0" autoUpdateAnimBg="0"/>
      <p:bldP spid="105481" grpId="0" autoUpdateAnimBg="0"/>
      <p:bldP spid="105485" grpId="0" autoUpdateAnimBg="0"/>
      <p:bldP spid="105487" grpId="0" autoUpdateAnimBg="0"/>
      <p:bldP spid="105476" grpId="0" animBg="1" autoUpdateAnimBg="0"/>
      <p:bldP spid="10548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50963" y="381000"/>
            <a:ext cx="7488237" cy="990600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Burggraben - Parkplatz</a:t>
            </a:r>
          </a:p>
        </p:txBody>
      </p:sp>
      <p:sp>
        <p:nvSpPr>
          <p:cNvPr id="114691" name="Text Box 1027"/>
          <p:cNvSpPr txBox="1">
            <a:spLocks noChangeArrowheads="1"/>
          </p:cNvSpPr>
          <p:nvPr/>
        </p:nvSpPr>
        <p:spPr bwMode="auto">
          <a:xfrm>
            <a:off x="211138" y="2667000"/>
            <a:ext cx="287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1.  Bremsbereit sein</a:t>
            </a:r>
          </a:p>
        </p:txBody>
      </p:sp>
      <p:sp>
        <p:nvSpPr>
          <p:cNvPr id="19460" name="Text Box 1028"/>
          <p:cNvSpPr txBox="1">
            <a:spLocks noChangeArrowheads="1"/>
          </p:cNvSpPr>
          <p:nvPr/>
        </p:nvSpPr>
        <p:spPr bwMode="auto">
          <a:xfrm>
            <a:off x="304800" y="3200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4694" name="Text Box 1030"/>
          <p:cNvSpPr txBox="1">
            <a:spLocks noChangeArrowheads="1"/>
          </p:cNvSpPr>
          <p:nvPr/>
        </p:nvSpPr>
        <p:spPr bwMode="auto">
          <a:xfrm>
            <a:off x="211138" y="3810000"/>
            <a:ext cx="43608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AutoNum type="arabicPeriod" startAt="2"/>
            </a:pPr>
            <a:r>
              <a:rPr lang="de-DE" altLang="de-DE"/>
              <a:t>Nach rechts schauen,</a:t>
            </a:r>
          </a:p>
          <a:p>
            <a:pPr eaLnBrk="1" hangingPunct="1"/>
            <a:endParaRPr lang="de-DE" altLang="de-DE"/>
          </a:p>
          <a:p>
            <a:pPr eaLnBrk="1" hangingPunct="1"/>
            <a:r>
              <a:rPr lang="de-DE" altLang="de-DE"/>
              <a:t>     auf Fahrzeuge achten</a:t>
            </a:r>
          </a:p>
        </p:txBody>
      </p:sp>
      <p:pic>
        <p:nvPicPr>
          <p:cNvPr id="19462" name="Picture 1035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  <p:bldP spid="114691" grpId="0" autoUpdateAnimBg="0"/>
      <p:bldP spid="11469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381000"/>
            <a:ext cx="7488237" cy="990600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Einmündung Spielstraße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228600" y="2133600"/>
            <a:ext cx="3313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Zur eigenen Sicherheit: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04800" y="3200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11138" y="2819400"/>
            <a:ext cx="347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1.  Langsamer werden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223838" y="3429000"/>
            <a:ext cx="3814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/>
              <a:t>2.  Nach rechts sehen</a:t>
            </a:r>
          </a:p>
        </p:txBody>
      </p:sp>
      <p:pic>
        <p:nvPicPr>
          <p:cNvPr id="21511" name="Picture 11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utoUpdateAnimBg="0"/>
      <p:bldP spid="106500" grpId="0" autoUpdateAnimBg="0"/>
      <p:bldP spid="106502" grpId="0" autoUpdateAnimBg="0"/>
      <p:bldP spid="106503" grpId="0" autoUpdateAnimBg="0"/>
    </p:bldLst>
  </p:timing>
</p:sld>
</file>

<file path=ppt/theme/theme1.xml><?xml version="1.0" encoding="utf-8"?>
<a:theme xmlns:a="http://schemas.openxmlformats.org/drawingml/2006/main" name="Übergänge">
  <a:themeElements>
    <a:clrScheme name="Übergäng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Übergä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Übergäng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bergäng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bergäng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C:\Programme\MS\Templates\Presentation Designs\Übergänge.pot</Template>
  <TotalTime>0</TotalTime>
  <Words>728</Words>
  <Application>Microsoft Office PowerPoint</Application>
  <PresentationFormat>Bildschirmpräsentation (4:3)</PresentationFormat>
  <Paragraphs>191</Paragraphs>
  <Slides>28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3" baseType="lpstr">
      <vt:lpstr>Arial</vt:lpstr>
      <vt:lpstr>Comic Sans MS</vt:lpstr>
      <vt:lpstr>Tahoma</vt:lpstr>
      <vt:lpstr>Wingdings</vt:lpstr>
      <vt:lpstr>Übergänge</vt:lpstr>
      <vt:lpstr>Start: Ellernbende</vt:lpstr>
      <vt:lpstr>Ellernbende /Fürstenbergstr.</vt:lpstr>
      <vt:lpstr>Fürstenbergstr./Mauritiusstr.</vt:lpstr>
      <vt:lpstr>Mauritiusstr. / Försterstr.</vt:lpstr>
      <vt:lpstr>Mauritiusstr. / Kreuzstr.</vt:lpstr>
      <vt:lpstr>Einmündung Lahnstr.</vt:lpstr>
      <vt:lpstr>Mauritiusstr. / Burggraben</vt:lpstr>
      <vt:lpstr>Burggraben - Parkplatz</vt:lpstr>
      <vt:lpstr>Einmündung Spielstraße</vt:lpstr>
      <vt:lpstr>Fürstenbergstr. - rechts</vt:lpstr>
      <vt:lpstr>Fürstenbergstr./Wimarusstr.</vt:lpstr>
      <vt:lpstr>Fürstenbergstr. - Parken</vt:lpstr>
      <vt:lpstr>Fürstenbergstr. / Pelzerweg</vt:lpstr>
      <vt:lpstr>Hubert-Prott-Str.</vt:lpstr>
      <vt:lpstr>Hubert-Prott-Str. - Radweg</vt:lpstr>
      <vt:lpstr>Hubert-Prott-Str. - Radweg</vt:lpstr>
      <vt:lpstr>Haltestelle</vt:lpstr>
      <vt:lpstr>Kreuzung Mauritiusstraße</vt:lpstr>
      <vt:lpstr>Mauritiusstraße</vt:lpstr>
      <vt:lpstr>Mauritiusstr. / Burggraben</vt:lpstr>
      <vt:lpstr>Burggraben</vt:lpstr>
      <vt:lpstr>Burggraben - Linksabbiegen</vt:lpstr>
      <vt:lpstr>PowerPoint-Präsentation</vt:lpstr>
      <vt:lpstr>Fürstenbergstraße</vt:lpstr>
      <vt:lpstr>Engstelle Fürstenbergstr.</vt:lpstr>
      <vt:lpstr>Einmündung Kreuzstr.</vt:lpstr>
      <vt:lpstr>Fürstenbergstr.- Bushaltestelle</vt:lpstr>
      <vt:lpstr>Mauritiusschule - Schultor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Start: Ellernbende</dc:title>
  <dc:creator>Mester</dc:creator>
  <cp:lastModifiedBy>rek tor</cp:lastModifiedBy>
  <cp:revision>83</cp:revision>
  <cp:lastPrinted>1601-01-01T00:00:00Z</cp:lastPrinted>
  <dcterms:created xsi:type="dcterms:W3CDTF">2001-03-17T08:51:41Z</dcterms:created>
  <dcterms:modified xsi:type="dcterms:W3CDTF">2019-07-03T13:16:14Z</dcterms:modified>
</cp:coreProperties>
</file>